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1"/>
    <p:sldMasterId id="2147484023" r:id="rId2"/>
    <p:sldMasterId id="2147484073" r:id="rId3"/>
    <p:sldMasterId id="2147484194" r:id="rId4"/>
    <p:sldMasterId id="2147484246" r:id="rId5"/>
    <p:sldMasterId id="2147484274" r:id="rId6"/>
  </p:sldMasterIdLst>
  <p:notesMasterIdLst>
    <p:notesMasterId r:id="rId34"/>
  </p:notesMasterIdLst>
  <p:handoutMasterIdLst>
    <p:handoutMasterId r:id="rId35"/>
  </p:handoutMasterIdLst>
  <p:sldIdLst>
    <p:sldId id="839" r:id="rId7"/>
    <p:sldId id="271" r:id="rId8"/>
    <p:sldId id="272" r:id="rId9"/>
    <p:sldId id="273" r:id="rId10"/>
    <p:sldId id="274" r:id="rId11"/>
    <p:sldId id="805" r:id="rId12"/>
    <p:sldId id="806" r:id="rId13"/>
    <p:sldId id="278" r:id="rId14"/>
    <p:sldId id="281" r:id="rId15"/>
    <p:sldId id="807" r:id="rId16"/>
    <p:sldId id="841" r:id="rId17"/>
    <p:sldId id="276" r:id="rId18"/>
    <p:sldId id="282" r:id="rId19"/>
    <p:sldId id="283" r:id="rId20"/>
    <p:sldId id="280" r:id="rId21"/>
    <p:sldId id="842" r:id="rId22"/>
    <p:sldId id="843" r:id="rId23"/>
    <p:sldId id="84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809" r:id="rId32"/>
    <p:sldId id="563" r:id="rId33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ona Hui" initials="T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FFFF66"/>
    <a:srgbClr val="990033"/>
    <a:srgbClr val="00CC66"/>
    <a:srgbClr val="9933FF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078" autoAdjust="0"/>
  </p:normalViewPr>
  <p:slideViewPr>
    <p:cSldViewPr>
      <p:cViewPr varScale="1">
        <p:scale>
          <a:sx n="74" d="100"/>
          <a:sy n="74" d="100"/>
        </p:scale>
        <p:origin x="518" y="5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A1B589-0082-4637-9351-3B7D4E4720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20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TW" altLang="zh-TW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97B72F-6BE5-4493-8D5A-D0F1E28A13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476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ED124-2607-4D64-A06D-E8A9B72CAE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4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57066" indent="-291179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64717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30604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96491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C073B-E0A2-4B21-94AC-45042124BBA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9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57066" indent="-291179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64717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30604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96491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756D3-D04C-43E1-B497-FEE2E22754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86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57066" indent="-291179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64717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30604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96491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B899B-589F-4613-9920-57D8BCC510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7B72F-6BE5-4493-8D5A-D0F1E28A137B}" type="slidenum">
              <a:rPr lang="en-US" altLang="zh-TW" smtClean="0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2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5354C-4495-4F07-9B0B-C0C4A2C2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9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5354C-4495-4F07-9B0B-C0C4A2C2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2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5354C-4495-4F07-9B0B-C0C4A2C2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24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5354C-4495-4F07-9B0B-C0C4A2C2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5354C-4495-4F07-9B0B-C0C4A2C2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6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5354C-4495-4F07-9B0B-C0C4A2C2B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9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AF62A-A7E8-8944-A4EC-6763DB002C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13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50334-6A9B-4E46-BC82-2C292575696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378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57066" indent="-291179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64717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30604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96491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675D4E-0215-4762-9D7F-7B739E30B4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0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57066" indent="-291179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64717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30604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96491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7FE53-984B-455B-AE20-49CF62699B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4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156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  <a:lvl2pPr marL="745743" indent="-286327" defTabSz="930156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marL="1146923" indent="-228091" defTabSz="930156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marL="1606339" indent="-228091" defTabSz="930156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marL="2065756" indent="-228091" defTabSz="930156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2531642" indent="-228091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2997529" indent="-228091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3463416" indent="-228091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3929303" indent="-228091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r" defTabSz="930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AADD5C-BD48-8341-A9DC-EC26C8FB35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301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sz="1200" b="0" i="0" dirty="0">
              <a:solidFill>
                <a:srgbClr val="000000"/>
              </a:solidFill>
              <a:ea typeface="PMingLiU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1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B72F-6BE5-4493-8D5A-D0F1E28A137B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02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20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CAAC6-9125-BD4B-BE6F-96DB684C09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2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57066" indent="-291179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64717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30604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96491" indent="-232943" defTabSz="944715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4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A604E5-F2DA-4FB7-A605-6860A83336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447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76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20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CAAC6-9125-BD4B-BE6F-96DB684C09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39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6" y="3200400"/>
            <a:ext cx="9140825" cy="19431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7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78 w 5740"/>
                <a:gd name="T7" fmla="*/ 0 h 4316"/>
                <a:gd name="T8" fmla="*/ 5978 w 5740"/>
                <a:gd name="T9" fmla="*/ 0 h 4316"/>
                <a:gd name="T10" fmla="*/ 597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TW" altLang="en-US" sz="2400" b="1">
                <a:solidFill>
                  <a:srgbClr val="FFFFFF"/>
                </a:solidFill>
                <a:latin typeface="Gill Sans MT" charset="0"/>
                <a:ea typeface="新細明體" pitchFamily="18" charset="-12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2 w 382"/>
                  <a:gd name="T19" fmla="*/ 96 h 96"/>
                  <a:gd name="T20" fmla="*/ 276 w 382"/>
                  <a:gd name="T21" fmla="*/ 90 h 96"/>
                  <a:gd name="T22" fmla="*/ 324 w 382"/>
                  <a:gd name="T23" fmla="*/ 84 h 96"/>
                  <a:gd name="T24" fmla="*/ 365 w 382"/>
                  <a:gd name="T25" fmla="*/ 66 h 96"/>
                  <a:gd name="T26" fmla="*/ 395 w 382"/>
                  <a:gd name="T27" fmla="*/ 42 h 96"/>
                  <a:gd name="T28" fmla="*/ 389 w 382"/>
                  <a:gd name="T29" fmla="*/ 42 h 96"/>
                  <a:gd name="T30" fmla="*/ 359 w 382"/>
                  <a:gd name="T31" fmla="*/ 66 h 96"/>
                  <a:gd name="T32" fmla="*/ 318 w 382"/>
                  <a:gd name="T33" fmla="*/ 78 h 96"/>
                  <a:gd name="T34" fmla="*/ 276 w 382"/>
                  <a:gd name="T35" fmla="*/ 90 h 96"/>
                  <a:gd name="T36" fmla="*/ 222 w 382"/>
                  <a:gd name="T37" fmla="*/ 96 h 96"/>
                  <a:gd name="T38" fmla="*/ 22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2 w 185"/>
                  <a:gd name="T5" fmla="*/ 36 h 210"/>
                  <a:gd name="T6" fmla="*/ 168 w 185"/>
                  <a:gd name="T7" fmla="*/ 72 h 210"/>
                  <a:gd name="T8" fmla="*/ 174 w 185"/>
                  <a:gd name="T9" fmla="*/ 90 h 210"/>
                  <a:gd name="T10" fmla="*/ 180 w 185"/>
                  <a:gd name="T11" fmla="*/ 114 h 210"/>
                  <a:gd name="T12" fmla="*/ 174 w 185"/>
                  <a:gd name="T13" fmla="*/ 138 h 210"/>
                  <a:gd name="T14" fmla="*/ 162 w 185"/>
                  <a:gd name="T15" fmla="*/ 162 h 210"/>
                  <a:gd name="T16" fmla="*/ 132 w 185"/>
                  <a:gd name="T17" fmla="*/ 180 h 210"/>
                  <a:gd name="T18" fmla="*/ 90 w 185"/>
                  <a:gd name="T19" fmla="*/ 198 h 210"/>
                  <a:gd name="T20" fmla="*/ 109 w 185"/>
                  <a:gd name="T21" fmla="*/ 210 h 210"/>
                  <a:gd name="T22" fmla="*/ 144 w 185"/>
                  <a:gd name="T23" fmla="*/ 192 h 210"/>
                  <a:gd name="T24" fmla="*/ 174 w 185"/>
                  <a:gd name="T25" fmla="*/ 168 h 210"/>
                  <a:gd name="T26" fmla="*/ 192 w 185"/>
                  <a:gd name="T27" fmla="*/ 144 h 210"/>
                  <a:gd name="T28" fmla="*/ 198 w 185"/>
                  <a:gd name="T29" fmla="*/ 114 h 210"/>
                  <a:gd name="T30" fmla="*/ 192 w 185"/>
                  <a:gd name="T31" fmla="*/ 90 h 210"/>
                  <a:gd name="T32" fmla="*/ 186 w 185"/>
                  <a:gd name="T33" fmla="*/ 66 h 210"/>
                  <a:gd name="T34" fmla="*/ 168 w 185"/>
                  <a:gd name="T35" fmla="*/ 48 h 210"/>
                  <a:gd name="T36" fmla="*/ 14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9EE8-ACC4-452B-A9BE-B4469BCC100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89DF-ECB8-41E3-8A89-CBA8C11990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62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62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FE19F-35E1-4450-BFD8-9F60C397046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2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56820388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96061" y="2503170"/>
            <a:ext cx="5981583" cy="172593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99739" y="1158609"/>
            <a:ext cx="5981583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60AF-1182-404D-8FDE-BAC15D2B84AA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B21D-EC03-4096-9E9A-E19FDFDD8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781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B951-D90C-4E9E-A34E-302C9E3372F3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47F8-C315-4B81-9F6D-BAEDF2F63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38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56820388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2687881"/>
            <a:ext cx="6119446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864350"/>
            <a:ext cx="6119446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0A8F-0121-48E8-96B6-F661BBBD4AB1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29D2-34BF-4233-8BF0-461302B6A5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85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205979"/>
            <a:ext cx="689316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200153"/>
            <a:ext cx="3376246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8954" y="1200153"/>
            <a:ext cx="3376246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1F69-F405-40B7-B8D9-E25DF8A75408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4387-FCC7-4B9B-A39E-45D3F96D5D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8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04788"/>
            <a:ext cx="759655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4114800"/>
            <a:ext cx="3729404" cy="6286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87718" y="4114800"/>
            <a:ext cx="3730869" cy="6286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2031" y="1137685"/>
            <a:ext cx="3729404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718" y="1137685"/>
            <a:ext cx="3730869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4964-14AE-459A-926B-EF6A7D0FB989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D6D9-5475-4D6E-B29A-A4894B215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7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205740"/>
            <a:ext cx="6895983" cy="85725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B729-4258-4542-88D4-A61D118F7675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3577-E2DC-4949-A57C-9FD0929AA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1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AB02-94F6-4D63-BB84-E43C8A5540A1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ED9E-B6EC-4672-9D45-B87C4E51B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72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889146"/>
            <a:ext cx="2954215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2033" y="160818"/>
            <a:ext cx="2532185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2033" y="1485900"/>
            <a:ext cx="6541477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1BAA-7C6B-4337-B31C-F6DA0B093011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4816079"/>
            <a:ext cx="7620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5731-70A9-4C28-A3B4-205BAB4BC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560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3979-45F0-4E3D-B5E6-B0CF221ED36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0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92" y="1279282"/>
            <a:ext cx="2818955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3658" y="764930"/>
            <a:ext cx="3798277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9295" y="2249074"/>
            <a:ext cx="2818953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ABA7-8A8A-45EB-A680-330482C5D0A1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9910-AC10-4D24-B61B-C70F09A816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93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53BC-D2F6-408D-808A-88B99A8DBBD0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C597-B4E9-4407-B65C-1CA6448D98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988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9446" y="205981"/>
            <a:ext cx="1899138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205981"/>
            <a:ext cx="5556738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0891-D663-47B1-A5B8-534D654467B5}" type="datetimeFigureOut">
              <a:rPr lang="en-US" altLang="zh-TW"/>
              <a:pPr>
                <a:defRPr/>
              </a:pPr>
              <a:t>11/12/2018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2A72-1C9A-4261-A07E-2A59DDEE82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86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A5118-83A8-4D85-9F6C-4AE26FF7A69D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1933-2E82-4072-A6B7-C8AED97E1F0C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18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A4886-C64C-4557-A7A3-58C131BB3A09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B307-C01F-4CAB-98CE-9F30850CA8A0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0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91E2F-0D8A-42ED-9975-9AE1C82EEF01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02CD0-3667-4828-A225-DE32C597FE5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35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5765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0153"/>
            <a:ext cx="405765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7069-93C5-49CD-BFD1-1E594AFCF4C7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B05FD-0EFD-489A-AA20-646F6358B3B2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C54BB-5CF9-4065-BAEE-AEA1DEF80BAC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B974-1A72-4661-AF73-B09B7E01C55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0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EB8EB-7113-4699-A157-1929896E529F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2C47-7722-452A-9DF8-EB1AA14ADAD3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19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BD31D-7D60-4E01-9C8A-B45877A5C1AF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79B0-39A8-42C3-9960-BFA84DA1F7A2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C6A6-1A3F-42A0-B025-181F9391550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0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0FB9C-20F9-41EC-8459-40A237A794E8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4441-B429-45BC-A9F6-35D3FF09D15A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6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E7A0F-4006-4147-8E40-05A5DF43E51E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8E332-BD4B-4006-9944-0BE92A0275E0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35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5808F-8DD5-4690-BBEC-7329AD1C66AC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CFCC9-EE2D-4E66-B475-638B846F7C70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579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40229-549E-42B6-AC78-21C7DE8B5146}" type="datetime1">
              <a:rPr lang="en-US" altLang="zh-CN" smtClean="0"/>
              <a:pPr/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(1) World Health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ACDE-4A6B-475E-8083-B2E0FD82BC2F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49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A2EE0-E97B-475A-91A0-AE434665F29E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0697-3D38-44CD-843D-5F9F98AB3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64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8D15D-19ED-4A94-BC93-BAFF5C2BAB70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92EC-A4CC-4839-9A9D-09051C9A1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93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6EF07-DEC1-4514-B291-0D7118979AD2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7D8D-45A6-4F8F-8E5F-915048A50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85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03473-9671-49AB-B6F5-35C8F3D8EEC8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9FB6C-CE65-4B9D-913F-F92EBFB03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87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88945-0F23-43FE-B4EC-60ABB091A679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24FC-E18B-4DB6-92A3-E26FF7EA4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41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B9C86-D58E-4164-9CCE-460CFBAC479A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F0D05-B6AD-4676-9382-2D34FDF0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95AC-0E05-4DD4-8F1A-AEA5B7C0CE4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7FC7A-9E5E-4EA3-93AA-11627E5FB942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A629A-C312-4FA8-9B62-5AB07647B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77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78EDE-3761-48B7-B977-EB32497F2C74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97803-7002-4081-98AB-5F897AE41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15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40160-DB9C-47EC-8CBF-9DDF0F3F5AC8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D43D-6A2E-4511-BD81-875586BCF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459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2C5C0-52A8-4571-BC17-0864F66E1E02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003C1-31E9-4A39-95F4-735A0F4D2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0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5A9BA-9B2A-40A7-B7D1-5CA70444708D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4A8D-7C58-4D73-A973-B0B710B75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18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35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2EE9-D41F-D847-84D8-86250CE5D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EB5A-2293-1242-9379-8318D0A24B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470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5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8694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30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57A4D-E25E-4B3C-A2B7-B53BE0EDB420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6D61-83C6-401C-877D-441EF7229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227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F5608-0BAC-4391-BFAB-A0D5A7E37624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8D265-CE35-4924-B88C-9A5999586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78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57247-C16E-4C48-B8B5-5ACF8D3E1B08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A937-8289-4357-92F0-207C03DF2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6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B44D-C855-4D1A-AA46-D6626D4132A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0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E1711-2021-4AC4-95E3-2083317C16A4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216D3-096F-48BA-AE7B-2F216AB9D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84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13A7B-7346-4AEE-BEB5-C08DB2792349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D4A7-171C-4FF6-8D78-6876FE198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225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4A94E-F96B-4CFE-850B-8429DA05C26F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83843-60C9-4587-972B-3E154A2C1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91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5D47A-D2B9-4412-BD62-7C7A4D52DAA6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9CD2-9BAE-4456-8644-99D68EC27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60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7463F-5371-407E-AE87-734400D7553C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8FF3-E593-469B-B1E9-151857DC2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33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6ABDD-6285-47A7-A956-3762C0F28767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429D-5C2C-4AC0-B4C2-11F3F91DF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20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99529-1556-4B1C-886F-3786BD21D1F7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873FB-5F10-4D13-A447-DD59BE35A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0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BB24A-4E7B-43FD-9838-60E9FAA39959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ACDEF-0481-4A0F-8BCB-094DEB151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72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0B46B-6CFC-458B-BCE4-1B36A42E7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7010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oodcellsgre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97731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1456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C76A0-AF4B-4E90-8882-654218ED99FF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3DDF-2729-41ED-A519-5FB41B1EAE7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0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9F9A-A5DC-44EA-92F9-4AA1EE6BB489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2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9FD3-0B28-4124-AAD0-2E7675EA470D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55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E68F-87AA-421E-9773-4203C5F60AEB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7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493D-83BF-4DBF-A145-9934C65CEE12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68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1F53-BBF2-4F6E-BFF0-35895B2B53CC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6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EC2E-A37F-484E-8C2F-450B5F25C272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7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104F-59D8-4A53-B120-2838D9405489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55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A6F0-0C67-4672-A2E6-F41101AAFD94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1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6D81-52F1-4BA1-BE14-08023EB4B3E1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1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37695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37695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D4D6-3443-4844-BA24-C3ACA11C1C1E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FA93-A040-4550-ABEE-98F6365F5AD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29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277534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63FE-3798-4264-A727-C9EFF2EB3795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9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2775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1D38-55D6-40E9-9B1C-DB6D198459AB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7A46-A74D-4EFC-A4C8-BF89325793C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2F27C-B9C6-4772-B5F8-08F19A992BC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hidden">
          <a:xfrm>
            <a:off x="6627813" y="4822031"/>
            <a:ext cx="285750" cy="157163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srgbClr val="FFFFFF"/>
              </a:solidFill>
              <a:latin typeface="Gill Sans MT" charset="0"/>
              <a:ea typeface="新細明體" charset="0"/>
              <a:cs typeface="新細明體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6" y="3200400"/>
            <a:ext cx="9140825" cy="19431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78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78 w 5740"/>
                <a:gd name="T7" fmla="*/ 0 h 4316"/>
                <a:gd name="T8" fmla="*/ 5978 w 5740"/>
                <a:gd name="T9" fmla="*/ 0 h 4316"/>
                <a:gd name="T10" fmla="*/ 5978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TW" altLang="en-US" sz="2400" b="1">
                <a:solidFill>
                  <a:srgbClr val="FFFFFF"/>
                </a:solidFill>
                <a:latin typeface="Gill Sans MT" charset="0"/>
                <a:ea typeface="新細明體" pitchFamily="18" charset="-12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645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645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645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charset="0"/>
                  <a:cs typeface="新細明體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2 w 382"/>
                  <a:gd name="T19" fmla="*/ 96 h 96"/>
                  <a:gd name="T20" fmla="*/ 276 w 382"/>
                  <a:gd name="T21" fmla="*/ 90 h 96"/>
                  <a:gd name="T22" fmla="*/ 324 w 382"/>
                  <a:gd name="T23" fmla="*/ 84 h 96"/>
                  <a:gd name="T24" fmla="*/ 365 w 382"/>
                  <a:gd name="T25" fmla="*/ 66 h 96"/>
                  <a:gd name="T26" fmla="*/ 395 w 382"/>
                  <a:gd name="T27" fmla="*/ 42 h 96"/>
                  <a:gd name="T28" fmla="*/ 389 w 382"/>
                  <a:gd name="T29" fmla="*/ 42 h 96"/>
                  <a:gd name="T30" fmla="*/ 359 w 382"/>
                  <a:gd name="T31" fmla="*/ 66 h 96"/>
                  <a:gd name="T32" fmla="*/ 318 w 382"/>
                  <a:gd name="T33" fmla="*/ 78 h 96"/>
                  <a:gd name="T34" fmla="*/ 276 w 382"/>
                  <a:gd name="T35" fmla="*/ 90 h 96"/>
                  <a:gd name="T36" fmla="*/ 222 w 382"/>
                  <a:gd name="T37" fmla="*/ 96 h 96"/>
                  <a:gd name="T38" fmla="*/ 22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2 w 185"/>
                  <a:gd name="T5" fmla="*/ 36 h 210"/>
                  <a:gd name="T6" fmla="*/ 168 w 185"/>
                  <a:gd name="T7" fmla="*/ 72 h 210"/>
                  <a:gd name="T8" fmla="*/ 174 w 185"/>
                  <a:gd name="T9" fmla="*/ 90 h 210"/>
                  <a:gd name="T10" fmla="*/ 180 w 185"/>
                  <a:gd name="T11" fmla="*/ 114 h 210"/>
                  <a:gd name="T12" fmla="*/ 174 w 185"/>
                  <a:gd name="T13" fmla="*/ 138 h 210"/>
                  <a:gd name="T14" fmla="*/ 162 w 185"/>
                  <a:gd name="T15" fmla="*/ 162 h 210"/>
                  <a:gd name="T16" fmla="*/ 132 w 185"/>
                  <a:gd name="T17" fmla="*/ 180 h 210"/>
                  <a:gd name="T18" fmla="*/ 90 w 185"/>
                  <a:gd name="T19" fmla="*/ 198 h 210"/>
                  <a:gd name="T20" fmla="*/ 109 w 185"/>
                  <a:gd name="T21" fmla="*/ 210 h 210"/>
                  <a:gd name="T22" fmla="*/ 144 w 185"/>
                  <a:gd name="T23" fmla="*/ 192 h 210"/>
                  <a:gd name="T24" fmla="*/ 174 w 185"/>
                  <a:gd name="T25" fmla="*/ 168 h 210"/>
                  <a:gd name="T26" fmla="*/ 192 w 185"/>
                  <a:gd name="T27" fmla="*/ 144 h 210"/>
                  <a:gd name="T28" fmla="*/ 198 w 185"/>
                  <a:gd name="T29" fmla="*/ 114 h 210"/>
                  <a:gd name="T30" fmla="*/ 192 w 185"/>
                  <a:gd name="T31" fmla="*/ 90 h 210"/>
                  <a:gd name="T32" fmla="*/ 186 w 185"/>
                  <a:gd name="T33" fmla="*/ 66 h 210"/>
                  <a:gd name="T34" fmla="*/ 168 w 185"/>
                  <a:gd name="T35" fmla="*/ 48 h 210"/>
                  <a:gd name="T36" fmla="*/ 14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TW" altLang="en-US" sz="2400" b="1">
                  <a:solidFill>
                    <a:srgbClr val="FFFFFF"/>
                  </a:solidFill>
                  <a:latin typeface="Gill Sans MT" charset="0"/>
                  <a:ea typeface="新細明體" pitchFamily="18" charset="-12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45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645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TW" altLang="en-US" sz="2400" b="1">
                    <a:solidFill>
                      <a:srgbClr val="FFFFFF"/>
                    </a:solidFill>
                    <a:latin typeface="Gill Sans MT" charset="0"/>
                    <a:ea typeface="新細明體" charset="0"/>
                    <a:cs typeface="新細明體" charset="0"/>
                  </a:endParaRPr>
                </a:p>
              </p:txBody>
            </p:sp>
          </p:grpSp>
        </p:grpSp>
      </p:grpSp>
      <p:sp>
        <p:nvSpPr>
          <p:cNvPr id="645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45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645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645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fld id="{8930E46E-7E25-47C7-A3DE-FE731864F79F}" type="slidenum">
              <a:rPr lang="en-US" altLang="zh-TW" b="1">
                <a:solidFill>
                  <a:srgbClr val="FFFFFF"/>
                </a:solidFill>
                <a:latin typeface="Gill Sans MT" charset="0"/>
                <a:ea typeface="新細明體" pitchFamily="18" charset="-120"/>
              </a:rPr>
              <a:pPr eaLnBrk="1" hangingPunct="1">
                <a:defRPr/>
              </a:pPr>
              <a:t>‹#›</a:t>
            </a:fld>
            <a:endParaRPr lang="en-US" altLang="zh-TW" b="1">
              <a:solidFill>
                <a:srgbClr val="FFFFFF"/>
              </a:solidFill>
              <a:latin typeface="Gill Sans MT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911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3541"/>
            <a:ext cx="9144000" cy="158472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T0" fmla="*/ 1893008652 w 1914"/>
              <a:gd name="T1" fmla="*/ 22587518 h 4329"/>
              <a:gd name="T2" fmla="*/ 1893008652 w 1914"/>
              <a:gd name="T3" fmla="*/ 2147483647 h 4329"/>
              <a:gd name="T4" fmla="*/ 201762312 w 1914"/>
              <a:gd name="T5" fmla="*/ 2147483647 h 4329"/>
              <a:gd name="T6" fmla="*/ 0 w 1914"/>
              <a:gd name="T7" fmla="*/ 0 h 4329"/>
              <a:gd name="T8" fmla="*/ 189300865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400" b="1">
              <a:solidFill>
                <a:prstClr val="white"/>
              </a:solidFill>
              <a:latin typeface="Gill Sans MT" charset="0"/>
              <a:ea typeface="新細明體" pitchFamily="18" charset="-12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079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pPr eaLnBrk="1" hangingPunct="1">
              <a:defRPr/>
            </a:pPr>
            <a:fld id="{FF869B14-7CA4-4392-A9F9-4112C14B9EAC}" type="datetimeFigureOut">
              <a:rPr lang="en-US" altLang="zh-TW" b="1">
                <a:latin typeface="Gill Sans MT" charset="0"/>
                <a:ea typeface="新細明體" pitchFamily="18" charset="-120"/>
              </a:rPr>
              <a:pPr eaLnBrk="1" hangingPunct="1">
                <a:defRPr/>
              </a:pPr>
              <a:t>11/12/2018</a:t>
            </a:fld>
            <a:endParaRPr lang="en-US" altLang="zh-TW" b="1">
              <a:latin typeface="Gill Sans MT" charset="0"/>
              <a:ea typeface="新細明體" pitchFamily="18" charset="-12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079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079"/>
            <a:ext cx="7620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 eaLnBrk="1" hangingPunct="1">
              <a:defRPr/>
            </a:pPr>
            <a:fld id="{9B4EAA18-B794-47C2-92B2-17FE6CC2E594}" type="slidenum">
              <a:rPr lang="en-US" altLang="zh-TW" b="1">
                <a:latin typeface="Gill Sans MT" charset="0"/>
                <a:ea typeface="新細明體" pitchFamily="18" charset="-120"/>
              </a:rPr>
              <a:pPr eaLnBrk="1" hangingPunct="1">
                <a:defRPr/>
              </a:pPr>
              <a:t>‹#›</a:t>
            </a:fld>
            <a:endParaRPr lang="en-US" altLang="zh-TW" b="1">
              <a:latin typeface="Gill Sans MT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24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600" kern="1200">
          <a:solidFill>
            <a:schemeClr val="tx1"/>
          </a:solidFill>
          <a:latin typeface="+mj-lt"/>
          <a:ea typeface="新細明體" charset="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Franklin Gothic Book" pitchFamily="34" charset="0"/>
          <a:ea typeface="新細明體" charset="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kumimoji="1" sz="3000" kern="1200">
          <a:solidFill>
            <a:schemeClr val="tx1"/>
          </a:solidFill>
          <a:latin typeface="+mn-lt"/>
          <a:ea typeface="新細明體" charset="0"/>
          <a:cs typeface="新細明體" charset="0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新細明體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kumimoji="1" sz="2400" kern="1200">
          <a:solidFill>
            <a:schemeClr val="tx1"/>
          </a:solidFill>
          <a:latin typeface="+mn-lt"/>
          <a:ea typeface="新細明體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kumimoji="1" sz="2000" kern="1200">
          <a:solidFill>
            <a:schemeClr val="tx1"/>
          </a:solidFill>
          <a:latin typeface="+mn-lt"/>
          <a:ea typeface="新細明體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0355" y="205979"/>
            <a:ext cx="77664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Franklin Gothic Medium" panose="020B060302010202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BFB000E-E426-47F9-A448-C3AA9F417611}" type="datetime1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11/12/2018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/>
              <a:t>(1) World Health Organization</a:t>
            </a: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E301EB2-15F1-4BDC-BA19-18BA4E412AF7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sldNum="0" hdr="0" ftr="0" dt="0"/>
  <p:txStyles>
    <p:titleStyle>
      <a:lvl1pPr marL="609585" indent="-609585" algn="l" rtl="0" fontAlgn="base">
        <a:spcBef>
          <a:spcPct val="0"/>
        </a:spcBef>
        <a:spcAft>
          <a:spcPct val="0"/>
        </a:spcAft>
        <a:defRPr sz="5800" b="1" kern="1200">
          <a:solidFill>
            <a:schemeClr val="bg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2pPr>
      <a:lvl3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3pPr>
      <a:lvl4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4pPr>
      <a:lvl5pPr marL="609585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5pPr>
      <a:lvl6pPr marL="1066773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6pPr>
      <a:lvl7pPr marL="1523962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7pPr>
      <a:lvl8pPr marL="1981150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8pPr>
      <a:lvl9pPr marL="2438339" indent="-609585" algn="l" rtl="0" fontAlgn="base">
        <a:spcBef>
          <a:spcPct val="0"/>
        </a:spcBef>
        <a:spcAft>
          <a:spcPct val="0"/>
        </a:spcAft>
        <a:defRPr sz="5800" b="1">
          <a:solidFill>
            <a:schemeClr val="bg1"/>
          </a:solidFill>
          <a:latin typeface="Trebuchet MS" panose="020B0603020202020204" pitchFamily="34" charset="0"/>
          <a:ea typeface="Microsoft JhengHei" panose="020B0604030504040204" pitchFamily="34" charset="-120"/>
          <a:sym typeface="Franklin Gothic Medium" panose="020B0603020102020204" pitchFamily="34" charset="0"/>
        </a:defRPr>
      </a:lvl9pPr>
    </p:titleStyle>
    <p:bodyStyle>
      <a:lvl1pPr marL="457189" indent="-457189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90575" indent="-380990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23962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133547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743131" indent="-304792" algn="l" defTabSz="60958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76FA6BD-0454-41C7-84D3-B1CAEBD09459}" type="datetimeFigureOut">
              <a:rPr lang="en-US" altLang="en-US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11/12/2018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343F982-4FA5-439F-8A84-BEEB0DE39484}" type="slidenum">
              <a:rPr lang="en-US" altLang="en-US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59" r:id="rId12"/>
    <p:sldLayoutId id="21474842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47AF5F9-F57C-4F04-BA01-7AE91772E28A}" type="datetimeFigureOut">
              <a:rPr lang="en-US" altLang="en-US"/>
              <a:pPr/>
              <a:t>11/12/2018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B7EC88-479A-491E-B52C-33BEED4EF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6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bloodcellsgrey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2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 smtClean="0"/>
            </a:lvl1pPr>
          </a:lstStyle>
          <a:p>
            <a:pPr>
              <a:defRPr/>
            </a:pPr>
            <a:endParaRPr lang="en-US" altLang="en-US">
              <a:solidFill>
                <a:srgbClr val="CCCC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 smtClean="0"/>
            </a:lvl1pPr>
          </a:lstStyle>
          <a:p>
            <a:pPr>
              <a:defRPr/>
            </a:pPr>
            <a:fld id="{18858950-514F-4C3F-BA31-FD427DFDF3F9}" type="slidenum">
              <a:rPr lang="en-US" altLang="en-US">
                <a:solidFill>
                  <a:srgbClr val="CCCCCC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62000" y="971550"/>
            <a:ext cx="7772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zh-TW" altLang="en-US" sz="4400" b="1" dirty="0">
                <a:solidFill>
                  <a:srgbClr val="FFC000"/>
                </a:solidFill>
                <a:latin typeface="微軟正黑體"/>
                <a:ea typeface="微軟正黑體"/>
              </a:rPr>
              <a:t>愛尚它</a:t>
            </a:r>
            <a:r>
              <a:rPr lang="en-US" altLang="zh-TW" sz="4400" b="1" baseline="30000" dirty="0">
                <a:solidFill>
                  <a:srgbClr val="FFC000"/>
                </a:solidFill>
                <a:latin typeface="標楷體"/>
                <a:ea typeface="標楷體"/>
              </a:rPr>
              <a:t>®</a:t>
            </a:r>
            <a:r>
              <a:rPr lang="zh-TW" altLang="en-US" sz="4400" b="1" dirty="0">
                <a:solidFill>
                  <a:srgbClr val="FFC000"/>
                </a:solidFill>
                <a:latin typeface="微軟正黑體"/>
                <a:ea typeface="微軟正黑體"/>
              </a:rPr>
              <a:t>傳輸系統原理</a:t>
            </a:r>
            <a:endParaRPr lang="en-US" altLang="zh-TW" sz="4400" b="1" dirty="0">
              <a:solidFill>
                <a:srgbClr val="FFC000"/>
              </a:solidFill>
              <a:latin typeface="微軟正黑體"/>
              <a:ea typeface="微軟正黑體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zh-TW" altLang="en-US" sz="4400" b="1" dirty="0">
                <a:solidFill>
                  <a:srgbClr val="FFC000"/>
                </a:solidFill>
                <a:latin typeface="微軟正黑體"/>
                <a:ea typeface="微軟正黑體"/>
              </a:rPr>
              <a:t>以及優勢</a:t>
            </a:r>
            <a:r>
              <a:rPr lang="zh-TW" altLang="en-US" sz="4400" b="1" dirty="0" smtClean="0">
                <a:solidFill>
                  <a:srgbClr val="FFC000"/>
                </a:solidFill>
                <a:latin typeface="微軟正黑體"/>
                <a:ea typeface="微軟正黑體"/>
              </a:rPr>
              <a:t>解說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3000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</a:rPr>
              <a:t>林曉凌 醫師</a:t>
            </a:r>
            <a:endParaRPr kumimoji="0" lang="en-US" altLang="en-US" sz="4400" b="1" i="0" u="none" strike="noStrike" kern="1200" cap="none" spc="0" normalizeH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193357" y="3638550"/>
            <a:ext cx="4735512" cy="4572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Pct val="8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204244" y="4781550"/>
            <a:ext cx="5720556" cy="4572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-483" y="57150"/>
            <a:ext cx="4561113" cy="470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1" lang="en-US" altLang="zh-TW" sz="2800" b="1" dirty="0">
                <a:solidFill>
                  <a:schemeClr val="bg1"/>
                </a:solidFill>
              </a:rPr>
              <a:t>SHOP.COM | </a:t>
            </a:r>
            <a:r>
              <a:rPr kumimoji="1" lang="zh-TW" altLang="en-US" sz="2800" b="1" dirty="0">
                <a:solidFill>
                  <a:schemeClr val="bg1"/>
                </a:solidFill>
              </a:rPr>
              <a:t>美安台灣公司</a:t>
            </a:r>
            <a:endParaRPr kumimoji="1"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3322538" y="4577967"/>
            <a:ext cx="5720556" cy="4572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r>
              <a:rPr lang="zh-TW" altLang="en-US" sz="1800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2018 </a:t>
            </a:r>
            <a:r>
              <a:rPr lang="zh-CN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</a:t>
            </a:r>
            <a:r>
              <a:rPr lang="zh-CN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版權所有</a:t>
            </a:r>
            <a:r>
              <a:rPr lang="zh-TW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僅供內部教育訓練</a:t>
            </a:r>
            <a:r>
              <a:rPr lang="zh-TW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使用</a:t>
            </a:r>
          </a:p>
          <a:p>
            <a:pPr marL="0" indent="0" algn="ctr" defTabSz="914400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9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5" descr="TW OPC Test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469" y="57150"/>
            <a:ext cx="6768331" cy="495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Text Box 6"/>
          <p:cNvSpPr txBox="1">
            <a:spLocks noChangeArrowheads="1"/>
          </p:cNvSpPr>
          <p:nvPr/>
        </p:nvSpPr>
        <p:spPr bwMode="auto">
          <a:xfrm>
            <a:off x="3581400" y="133350"/>
            <a:ext cx="6251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等滲透壓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 270 - 310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mOsm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75269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9515"/>
            <a:ext cx="7086600" cy="4618235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zh-TW" altLang="en-US" sz="36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等滲配方負責控制胃排空</a:t>
            </a:r>
          </a:p>
          <a:p>
            <a:pPr marL="257175" lvl="1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lvl="1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快速有效率，且有</a:t>
            </a:r>
            <a:r>
              <a:rPr lang="zh-TW" altLang="en-US" b="1" u="sng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控制的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輸送取決於配方和活性物質。</a:t>
            </a: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lvl="1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（例如胺基酸螯合物質、葡萄糖、果糖、蘋果酸） </a:t>
            </a:r>
          </a:p>
          <a:p>
            <a:pPr marL="342900" lvl="1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US" sz="2700" b="1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"/>
              <a:defRPr/>
            </a:pP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53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04060" y="295152"/>
            <a:ext cx="4629150" cy="857250"/>
          </a:xfrm>
        </p:spPr>
        <p:txBody>
          <a:bodyPr/>
          <a:lstStyle/>
          <a:p>
            <a:pPr eaLnBrk="1" hangingPunct="1"/>
            <a:r>
              <a:rPr lang="zh-TW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zh-TW" b="1" i="0" baseline="30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lang="en-US" altLang="zh-TW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#1</a:t>
            </a:r>
            <a:endParaRPr lang="zh-TW" b="1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933859" y="1517272"/>
            <a:ext cx="6295741" cy="2765087"/>
          </a:xfrm>
        </p:spPr>
        <p:txBody>
          <a:bodyPr>
            <a:normAutofit/>
          </a:bodyPr>
          <a:lstStyle/>
          <a:p>
            <a:pPr eaLnBrk="1" hangingPunct="1">
              <a:lnSpc>
                <a:spcPts val="3375"/>
              </a:lnSpc>
              <a:buNone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愛尚它產品以最理想的速度清空胃部，達到最大化吸收效果。</a:t>
            </a:r>
          </a:p>
          <a:p>
            <a:pPr eaLnBrk="1" hangingPunct="1">
              <a:lnSpc>
                <a:spcPts val="3375"/>
              </a:lnSpc>
              <a:buNone/>
            </a:pPr>
            <a:endParaRPr lang="en-US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375"/>
              </a:lnSpc>
              <a:spcBef>
                <a:spcPts val="450"/>
              </a:spcBef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快速同時受到控制；讓您身體的傳輸機制有效率的將維生素帶進血液。</a:t>
            </a:r>
          </a:p>
        </p:txBody>
      </p:sp>
    </p:spTree>
    <p:extLst>
      <p:ext uri="{BB962C8B-B14F-4D97-AF65-F5344CB8AC3E}">
        <p14:creationId xmlns:p14="http://schemas.microsoft.com/office/powerpoint/2010/main" val="1673849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57425" y="133350"/>
            <a:ext cx="4177665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sz="36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糖分對胃排空速率影響非常大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15364" name="Picture 5" descr="302043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714500"/>
            <a:ext cx="3386138" cy="301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1483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02468" y="205978"/>
            <a:ext cx="5955632" cy="813698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胃排空的研究顯示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200152"/>
            <a:ext cx="7315200" cy="3302666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胃以噴射的方式排空食物</a:t>
            </a: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如果食物中含的</a:t>
            </a:r>
            <a:r>
              <a:rPr lang="zh-TW" altLang="en-US" sz="2800" b="1" u="sng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糖或碳水化合物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越多，胃排空的速度就越慢。</a:t>
            </a: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胃裡</a:t>
            </a:r>
            <a:r>
              <a:rPr lang="zh-TW" altLang="en-US" sz="2800" b="1" u="sng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液體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越多，胃排空的起始速度就越快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444001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資料來源：</a:t>
            </a:r>
            <a:r>
              <a:rPr kumimoji="0" lang="en-US" altLang="zh-TW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Yokrattanasak, Jiraphat, et al. "A Simple, Realistic Stochastic Model of Gastric Emptying." PloS one 11.4 (2016): e0153297</a:t>
            </a:r>
            <a:r>
              <a:rPr kumimoji="0" lang="en-US" altLang="zh-TW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endParaRPr kumimoji="0" lang="en-SG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088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Content Placeholder 2"/>
          <p:cNvSpPr>
            <a:spLocks noGrp="1"/>
          </p:cNvSpPr>
          <p:nvPr>
            <p:ph idx="1"/>
          </p:nvPr>
        </p:nvSpPr>
        <p:spPr>
          <a:xfrm>
            <a:off x="1524000" y="1252775"/>
            <a:ext cx="7467600" cy="3856435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脂溶性營養素的傳遞是伴隨著食物 </a:t>
            </a:r>
          </a:p>
          <a:p>
            <a:pPr lvl="1">
              <a:spcBef>
                <a:spcPts val="450"/>
              </a:spcBef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特定的愛尚它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產品也可以做到！</a:t>
            </a: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spcBef>
                <a:spcPts val="450"/>
              </a:spcBef>
              <a:buNone/>
            </a:pP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spcBef>
                <a:spcPts val="450"/>
              </a:spcBef>
              <a:buNone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有效地保護營養素免受胃酸的侵害，並且可以與胺基酸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(amino acid)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結合運輸。</a:t>
            </a:r>
          </a:p>
          <a:p>
            <a:pPr lvl="1">
              <a:spcBef>
                <a:spcPts val="450"/>
              </a:spcBef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D3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等滲鉻配方粉末、愛尚它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輔酵素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Q10</a:t>
            </a:r>
          </a:p>
        </p:txBody>
      </p:sp>
      <p:sp>
        <p:nvSpPr>
          <p:cNvPr id="527363" name="Title 1"/>
          <p:cNvSpPr>
            <a:spLocks noGrp="1"/>
          </p:cNvSpPr>
          <p:nvPr>
            <p:ph type="title"/>
          </p:nvPr>
        </p:nvSpPr>
        <p:spPr>
          <a:xfrm>
            <a:off x="1600201" y="58244"/>
            <a:ext cx="5624380" cy="85725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脂溶性營養素怎麼辦？ </a:t>
            </a:r>
          </a:p>
        </p:txBody>
      </p:sp>
    </p:spTree>
    <p:extLst>
      <p:ext uri="{BB962C8B-B14F-4D97-AF65-F5344CB8AC3E}">
        <p14:creationId xmlns:p14="http://schemas.microsoft.com/office/powerpoint/2010/main" val="14199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Content Placeholder 2"/>
          <p:cNvSpPr>
            <a:spLocks noGrp="1"/>
          </p:cNvSpPr>
          <p:nvPr>
            <p:ph idx="1"/>
          </p:nvPr>
        </p:nvSpPr>
        <p:spPr>
          <a:xfrm>
            <a:off x="1447800" y="971550"/>
            <a:ext cx="7239000" cy="3856435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所有愛尚它</a:t>
            </a:r>
            <a:r>
              <a:rPr lang="en-US" altLang="zh-TW" sz="28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產品都有非活性成分有助獨特的等滲透傳輸 </a:t>
            </a:r>
          </a:p>
          <a:p>
            <a:pPr lvl="1">
              <a:spcBef>
                <a:spcPts val="450"/>
              </a:spcBef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蘋果酸、檸檬酸、葡萄糖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果糖。</a:t>
            </a: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spcBef>
                <a:spcPts val="450"/>
              </a:spcBef>
              <a:buNone/>
            </a:pP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spcBef>
                <a:spcPts val="450"/>
              </a:spcBef>
              <a:buNone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因為它們都是像胺基酸一樣的載體，</a:t>
            </a:r>
            <a:r>
              <a:rPr lang="zh-TW" altLang="en-US" b="1" u="sng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都有助傳輸。</a:t>
            </a:r>
          </a:p>
          <a:p>
            <a:pPr lvl="1">
              <a:spcBef>
                <a:spcPts val="450"/>
              </a:spcBef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綜合維生素粉末、愛尚它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巴西莓配方、愛尚它</a:t>
            </a:r>
            <a:r>
              <a:rPr lang="en-US" altLang="zh-TW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固可寧配方</a:t>
            </a:r>
          </a:p>
        </p:txBody>
      </p:sp>
      <p:sp>
        <p:nvSpPr>
          <p:cNvPr id="527363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548180" cy="85725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脂溶性營養素怎麼辦？ </a:t>
            </a:r>
          </a:p>
        </p:txBody>
      </p:sp>
    </p:spTree>
    <p:extLst>
      <p:ext uri="{BB962C8B-B14F-4D97-AF65-F5344CB8AC3E}">
        <p14:creationId xmlns:p14="http://schemas.microsoft.com/office/powerpoint/2010/main" val="20152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DF7D63-4A55-44DF-A73C-06624776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099F16B-A651-4292-A110-D6483C5C0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29" t="20545" r="22145" b="5688"/>
          <a:stretch/>
        </p:blipFill>
        <p:spPr>
          <a:xfrm>
            <a:off x="76200" y="77963"/>
            <a:ext cx="8915400" cy="50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90CAAA-6360-4450-AD2A-27083FA0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90550"/>
            <a:ext cx="5410200" cy="401529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的科學原理單頁說明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支援資料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健康與營養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8.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28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的科學原理單頁說明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044C744-2558-40D5-91DF-C2466BBDA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53" t="15716" r="35061" b="12833"/>
          <a:stretch/>
        </p:blipFill>
        <p:spPr>
          <a:xfrm>
            <a:off x="76200" y="133350"/>
            <a:ext cx="3568874" cy="47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285750"/>
            <a:ext cx="6172200" cy="85725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55421"/>
            <a:ext cx="6553200" cy="33944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愛尚它</a:t>
            </a:r>
            <a:r>
              <a:rPr lang="en-US" altLang="zh-TW" sz="36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產品可保護營養成分不受胃酸腐蝕。</a:t>
            </a:r>
          </a:p>
        </p:txBody>
      </p:sp>
    </p:spTree>
    <p:extLst>
      <p:ext uri="{BB962C8B-B14F-4D97-AF65-F5344CB8AC3E}">
        <p14:creationId xmlns:p14="http://schemas.microsoft.com/office/powerpoint/2010/main" val="152824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61950"/>
            <a:ext cx="6663446" cy="765180"/>
          </a:xfrm>
        </p:spPr>
        <p:txBody>
          <a:bodyPr>
            <a:noAutofit/>
          </a:bodyPr>
          <a:lstStyle/>
          <a:p>
            <a:r>
              <a:rPr lang="x-none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當年邁時，我們需要更多的營養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19216" y="1466264"/>
            <a:ext cx="3738584" cy="254585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水分</a:t>
            </a: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-確保水合作用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優質卡路里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優質蛋白質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優質脂肪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足夠</a:t>
            </a: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纖維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</a:t>
            </a:r>
            <a:endParaRPr lang="x-none" sz="2800" b="1" dirty="0">
              <a:solidFill>
                <a:srgbClr val="FFC000"/>
              </a:solidFill>
              <a:ea typeface="SimSun" pitchFamily="18" charset="0"/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562600" y="1426866"/>
            <a:ext cx="3048000" cy="25458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葉酸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</a:t>
            </a: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B12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維生素D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x-none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鋅</a:t>
            </a:r>
            <a:endParaRPr 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輔酵素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Q10</a:t>
            </a:r>
            <a:endParaRPr lang="x-none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82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85750"/>
            <a:ext cx="6431604" cy="1044507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當愛尚它</a:t>
            </a:r>
            <a:r>
              <a:rPr lang="en-US" altLang="zh-TW" sz="3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綜合維生素</a:t>
            </a:r>
            <a:r>
              <a:rPr lang="e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遇到濃度的酸液</a:t>
            </a:r>
            <a:endParaRPr lang="zh-TW" altLang="en-US" sz="36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20484" name="Picture 4" descr="ph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6" y="1600200"/>
            <a:ext cx="2780507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5" name="Picture 5" descr="pho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1600199"/>
            <a:ext cx="2780507" cy="354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4829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21858"/>
            <a:ext cx="6705600" cy="255009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3750"/>
              </a:lnSpc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發泡反應所製造的二氧化碳會暫時降低腸道黏膜的厚度與黏度，促進營養成分進入血流吸收。</a:t>
            </a:r>
          </a:p>
          <a:p>
            <a:pPr eaLnBrk="1" fontAlgn="auto" hangingPunct="1">
              <a:lnSpc>
                <a:spcPts val="3750"/>
              </a:lnSpc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fontAlgn="auto" hangingPunct="1">
              <a:lnSpc>
                <a:spcPts val="3750"/>
              </a:lnSpc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fontAlgn="auto" hangingPunct="1">
              <a:lnSpc>
                <a:spcPts val="3750"/>
              </a:lnSpc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889760" y="447199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資料來源</a:t>
            </a:r>
            <a:r>
              <a:rPr kumimoji="0" lang="en-US" altLang="zh-TW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:Pharm. Res. 1998, vol 15, pp 925-930. “Mechanistic studies on effervescent-induced permeability enhancement.”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422734" y="139934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kumimoji="0" lang="en-US" altLang="zh-TW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#3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010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52550"/>
            <a:ext cx="6640130" cy="3394472"/>
          </a:xfrm>
        </p:spPr>
        <p:txBody>
          <a:bodyPr/>
          <a:lstStyle/>
          <a:p>
            <a:pPr eaLnBrk="1" hangingPunct="1">
              <a:lnSpc>
                <a:spcPts val="3750"/>
              </a:lnSpc>
              <a:spcBef>
                <a:spcPts val="450"/>
              </a:spcBef>
            </a:pPr>
            <a:r>
              <a:rPr lang="zh-TW" altLang="en-US" sz="27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27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7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的基本成分與身體的體液的濃度相同，提高了活性物質的吸收。</a:t>
            </a:r>
            <a:endParaRPr lang="en-US" altLang="zh-TW" sz="27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750"/>
              </a:lnSpc>
              <a:spcBef>
                <a:spcPts val="450"/>
              </a:spcBef>
            </a:pPr>
            <a:endParaRPr lang="zh-TW" altLang="en-US" sz="27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750"/>
              </a:lnSpc>
              <a:spcBef>
                <a:spcPts val="450"/>
              </a:spcBef>
            </a:pPr>
            <a:r>
              <a:rPr lang="zh-TW" altLang="en-US" sz="27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27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7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對身體系統溫和，因為它模擬了身體體液。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695749" y="0"/>
            <a:ext cx="5838325" cy="11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kumimoji="0" lang="en-US" altLang="zh-TW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#4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4288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76350"/>
            <a:ext cx="6410955" cy="370073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3750"/>
              </a:lnSpc>
              <a:spcBef>
                <a:spcPts val="450"/>
              </a:spcBef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每項愛尚它</a:t>
            </a:r>
            <a:r>
              <a:rPr lang="en-US" altLang="zh-TW" sz="28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產品都有獨特的基本成分。</a:t>
            </a:r>
          </a:p>
          <a:p>
            <a:pPr eaLnBrk="1" hangingPunct="1">
              <a:lnSpc>
                <a:spcPts val="3750"/>
              </a:lnSpc>
              <a:spcBef>
                <a:spcPts val="450"/>
              </a:spcBef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ts val="3750"/>
              </a:lnSpc>
              <a:spcBef>
                <a:spcPts val="450"/>
              </a:spcBef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基本成分將根據活性成分的分子重量和活性而變化，確保愛尚它</a:t>
            </a:r>
            <a:r>
              <a:rPr lang="en-US" altLang="zh-TW" sz="28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產品保持在適當的滲透範圍內，以達到最佳的傳輸效果</a:t>
            </a:r>
            <a:r>
              <a:rPr lang="zh-TW" altLang="en-US" sz="2800" b="1" dirty="0">
                <a:solidFill>
                  <a:srgbClr val="FFC000"/>
                </a:solidFill>
                <a:latin typeface="標楷體"/>
                <a:ea typeface="標楷體"/>
              </a:rPr>
              <a:t>。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1739523" y="0"/>
            <a:ext cx="5838325" cy="11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kumimoji="0" lang="en-US" altLang="zh-TW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#5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63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 bwMode="black">
          <a:xfrm>
            <a:off x="1258055" y="55972"/>
            <a:ext cx="6524625" cy="983804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02870" tIns="102870" rIns="102870" bIns="10287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75" b="1" i="0" u="none" strike="noStrike" kern="1200" cap="all" spc="20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" sz="2475" b="1" i="0" u="none" strike="noStrike" kern="1200" cap="all" spc="20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3300" b="1" i="0" u="none" strike="noStrike" kern="1200" cap="all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每個成分都有多種功能</a:t>
            </a:r>
          </a:p>
        </p:txBody>
      </p:sp>
      <p:graphicFrame>
        <p:nvGraphicFramePr>
          <p:cNvPr id="5" name="Group 237"/>
          <p:cNvGraphicFramePr>
            <a:graphicFrameLocks/>
          </p:cNvGraphicFramePr>
          <p:nvPr>
            <p:extLst/>
          </p:nvPr>
        </p:nvGraphicFramePr>
        <p:xfrm>
          <a:off x="1330357" y="1171201"/>
          <a:ext cx="6518375" cy="3576047"/>
        </p:xfrm>
        <a:graphic>
          <a:graphicData uri="http://schemas.openxmlformats.org/drawingml/2006/table">
            <a:tbl>
              <a:tblPr/>
              <a:tblGrid>
                <a:gridCol w="1686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8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成分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8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主要功能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8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第二功能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8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第三功能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果糖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控制胃排空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滲透壓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甜味劑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葡萄糖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控制胃排空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滲透壓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甜味劑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檸檬酸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緩衝 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味道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發泡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蘋果酸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緩衝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味道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發泡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二氧化矽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乾燥劑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防結塊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 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麥芽糊精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水分 控制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滲透壓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口感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碳酸氫鉀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緩衝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發泡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 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1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硫酸鈣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乾燥劑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sz="1500" b="1" i="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防結塊 </a:t>
                      </a: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 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19289" marB="19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2045" y="26670"/>
            <a:ext cx="6273301" cy="97155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為什麼等滲透壓傳輸很重要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52550"/>
            <a:ext cx="6705600" cy="305157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加速將營養素傳輸至血流的速度</a:t>
            </a: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避免腸胃不適和腹瀉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endParaRPr lang="en-US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71475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Cassel, Krista Marie. "Primary Care Providers’ Knowledge and Experience with Pediatric Acute Watery Diarrhea and Hemolytic Uremic Syndrome." (2015).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Hu, Hanbo, and Donald Armstrong. "Isotonic oligomeric proanthocyanidins." Oxidative Stress and Antioxidant Protection: The Science of Free Radical Biology and Disease (2016): 403-414.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62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8330" y="3810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多快才算得上快？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71550"/>
            <a:ext cx="68199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3044" name="Text Box 5"/>
          <p:cNvSpPr txBox="1">
            <a:spLocks noChangeArrowheads="1"/>
          </p:cNvSpPr>
          <p:nvPr/>
        </p:nvSpPr>
        <p:spPr bwMode="auto">
          <a:xfrm>
            <a:off x="2111375" y="829330"/>
            <a:ext cx="657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藥錠在離開胃時只有部分溶解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3045" name="AutoShape 9"/>
          <p:cNvSpPr>
            <a:spLocks noChangeArrowheads="1"/>
          </p:cNvSpPr>
          <p:nvPr/>
        </p:nvSpPr>
        <p:spPr bwMode="auto">
          <a:xfrm>
            <a:off x="2899267" y="1746647"/>
            <a:ext cx="457200" cy="5715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3046" name="Text Box 10"/>
          <p:cNvSpPr txBox="1">
            <a:spLocks noChangeArrowheads="1"/>
          </p:cNvSpPr>
          <p:nvPr/>
        </p:nvSpPr>
        <p:spPr bwMode="auto">
          <a:xfrm>
            <a:off x="2362200" y="455295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M.R. </a:t>
            </a:r>
            <a:r>
              <a:rPr kumimoji="0" lang="en-US" altLang="zh-TW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Cesarone</a:t>
            </a:r>
            <a:r>
              <a:rPr kumimoji="0" lang="en-US" altLang="zh-TW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, et al. </a:t>
            </a:r>
            <a:r>
              <a:rPr kumimoji="0" lang="en-US" altLang="zh-TW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Phytother</a:t>
            </a:r>
            <a:r>
              <a:rPr kumimoji="0" lang="en-US" altLang="zh-TW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 Res. 2009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85336" y="1352550"/>
            <a:ext cx="738664" cy="3356310"/>
          </a:xfrm>
          <a:prstGeom prst="rect">
            <a:avLst/>
          </a:prstGeom>
          <a:solidFill>
            <a:srgbClr val="103EA4"/>
          </a:solidFill>
        </p:spPr>
        <p:txBody>
          <a:bodyPr vert="eaVert" wrap="square" anchor="b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與基線比較，血漿中自由基減少率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[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單位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分鐘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]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43048" name="文字方塊 7"/>
          <p:cNvSpPr txBox="1">
            <a:spLocks noChangeArrowheads="1"/>
          </p:cNvSpPr>
          <p:nvPr/>
        </p:nvSpPr>
        <p:spPr bwMode="auto">
          <a:xfrm>
            <a:off x="5181600" y="1468219"/>
            <a:ext cx="3639207" cy="646331"/>
          </a:xfrm>
          <a:prstGeom prst="rect">
            <a:avLst/>
          </a:prstGeom>
          <a:solidFill>
            <a:srgbClr val="06153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OPC-3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等滲透配方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OPC-3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錠</a:t>
            </a:r>
          </a:p>
        </p:txBody>
      </p:sp>
      <p:sp>
        <p:nvSpPr>
          <p:cNvPr id="343049" name="文字方塊 8"/>
          <p:cNvSpPr txBox="1">
            <a:spLocks noChangeArrowheads="1"/>
          </p:cNvSpPr>
          <p:nvPr/>
        </p:nvSpPr>
        <p:spPr bwMode="auto">
          <a:xfrm>
            <a:off x="2971800" y="4095750"/>
            <a:ext cx="3705690" cy="400110"/>
          </a:xfrm>
          <a:prstGeom prst="rect">
            <a:avLst/>
          </a:prstGeom>
          <a:solidFill>
            <a:srgbClr val="06153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服用後時間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[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]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7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CDA70F0-8485-4368-AA86-D041CCA73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90550"/>
            <a:ext cx="8077200" cy="1902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善用高品質高效營養品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幫助自己與家人更健康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F6485384-FB8A-4361-B655-97EDF9168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571750"/>
            <a:ext cx="6400800" cy="759619"/>
          </a:xfrm>
        </p:spPr>
        <p:txBody>
          <a:bodyPr/>
          <a:lstStyle/>
          <a:p>
            <a:r>
              <a:rPr lang="en-US" altLang="zh-TW" sz="3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zh-TW" altLang="en-US" sz="3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r>
              <a:rPr lang="en-US" altLang="zh-TW" sz="33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~</a:t>
            </a:r>
            <a:endParaRPr lang="zh-TW" altLang="en-US" sz="33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3969" y="455295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本簡報內容並未經台灣衛生福利部審查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此處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提及的產品（如有）無意作為診斷、治療或預防任何疾病之用。</a:t>
            </a:r>
          </a:p>
        </p:txBody>
      </p:sp>
    </p:spTree>
    <p:extLst>
      <p:ext uri="{BB962C8B-B14F-4D97-AF65-F5344CB8AC3E}">
        <p14:creationId xmlns:p14="http://schemas.microsoft.com/office/powerpoint/2010/main" val="28196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8604" y="156253"/>
            <a:ext cx="6172200" cy="85725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600" dirty="0">
                <a:latin typeface="+mj-ea"/>
              </a:rPr>
              <a:t>維生素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不像人一樣會排隊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8196" name="Picture 5" descr="U1062607I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28558"/>
            <a:ext cx="4724400" cy="387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1020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76877" y="-171450"/>
            <a:ext cx="6172200" cy="120015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每個載體的容量有限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9220" name="Picture 4" descr="20090820-sub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19150"/>
            <a:ext cx="5374935" cy="382428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71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67436" y="275211"/>
            <a:ext cx="6449159" cy="8572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維生素與礦物質是如何吸收的？</a:t>
            </a:r>
          </a:p>
        </p:txBody>
      </p:sp>
      <p:sp>
        <p:nvSpPr>
          <p:cNvPr id="521218" name="Rectangle 3"/>
          <p:cNvSpPr>
            <a:spLocks noGrp="1" noChangeArrowheads="1"/>
          </p:cNvSpPr>
          <p:nvPr>
            <p:ph idx="1"/>
          </p:nvPr>
        </p:nvSpPr>
        <p:spPr>
          <a:xfrm>
            <a:off x="1905001" y="1506955"/>
            <a:ext cx="7010400" cy="321548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維生素與礦物質的吸收，主要仰賴載體夾帶營養素不斷來回進入血液（載體中介）。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載體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離子，蛋白質，和其他小分子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的數量有限，吸收的部位也有限。</a:t>
            </a:r>
          </a:p>
          <a:p>
            <a:pPr marL="0" indent="0" eaLnBrk="1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altLang="en-US" sz="22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5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1167"/>
            <a:ext cx="8973207" cy="10965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/>
              <a:t>什麼是「等滲透」？</a:t>
            </a:r>
            <a:endParaRPr lang="en-US" altLang="en-US" sz="36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00150"/>
            <a:ext cx="8001000" cy="3505200"/>
          </a:xfrm>
        </p:spPr>
        <p:txBody>
          <a:bodyPr>
            <a:noAutofit/>
          </a:bodyPr>
          <a:lstStyle/>
          <a:p>
            <a:pPr marL="593725" indent="-457200" eaLnBrk="1" hangingPunct="1">
              <a:lnSpc>
                <a:spcPts val="4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FFC000"/>
                </a:solidFill>
                <a:latin typeface="+mj-ea"/>
                <a:ea typeface="+mj-ea"/>
              </a:rPr>
              <a:t>身體體液的濃度幾乎是固定的。在此濃度下，細胞代謝所需的營養素和分子，能最有效地透過細胞膜輸送。</a:t>
            </a:r>
            <a:r>
              <a:rPr lang="en-US" altLang="en-US" sz="2800" b="1" dirty="0">
                <a:solidFill>
                  <a:srgbClr val="FFC000"/>
                </a:solidFill>
                <a:latin typeface="+mj-ea"/>
                <a:ea typeface="+mj-ea"/>
              </a:rPr>
              <a:t> </a:t>
            </a:r>
          </a:p>
          <a:p>
            <a:pPr marL="593725" indent="-457200" eaLnBrk="1" hangingPunct="1">
              <a:lnSpc>
                <a:spcPts val="4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FFC000"/>
                </a:solidFill>
                <a:latin typeface="+mj-ea"/>
                <a:ea typeface="+mj-ea"/>
              </a:rPr>
              <a:t>為了將腸道內的溶液傳輸至血液，溶液必須盡可能與體液相似。</a:t>
            </a:r>
            <a:endParaRPr lang="en-US" altLang="zh-TW" sz="2800" b="1" dirty="0">
              <a:solidFill>
                <a:srgbClr val="FFC000"/>
              </a:solidFill>
              <a:latin typeface="+mj-ea"/>
              <a:ea typeface="+mj-ea"/>
            </a:endParaRPr>
          </a:p>
          <a:p>
            <a:pPr marL="593725" indent="-457200" eaLnBrk="1" hangingPunct="1">
              <a:lnSpc>
                <a:spcPts val="4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FFC000"/>
                </a:solidFill>
                <a:latin typeface="+mj-ea"/>
                <a:ea typeface="+mj-ea"/>
              </a:rPr>
              <a:t>這種傳輸的方式則稱為「等滲透」。</a:t>
            </a:r>
            <a:endParaRPr lang="en-US" altLang="en-US" sz="28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33728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609" r="1806"/>
          <a:stretch/>
        </p:blipFill>
        <p:spPr>
          <a:xfrm>
            <a:off x="0" y="514350"/>
            <a:ext cx="9144000" cy="36718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8200" y="4400550"/>
            <a:ext cx="24384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高滲透</a:t>
            </a:r>
          </a:p>
        </p:txBody>
      </p:sp>
      <p:sp>
        <p:nvSpPr>
          <p:cNvPr id="4" name="矩形 3"/>
          <p:cNvSpPr/>
          <p:nvPr/>
        </p:nvSpPr>
        <p:spPr>
          <a:xfrm>
            <a:off x="3429000" y="4400550"/>
            <a:ext cx="2438400" cy="3119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等滲透 </a:t>
            </a:r>
          </a:p>
        </p:txBody>
      </p:sp>
      <p:sp>
        <p:nvSpPr>
          <p:cNvPr id="5" name="矩形 4"/>
          <p:cNvSpPr/>
          <p:nvPr/>
        </p:nvSpPr>
        <p:spPr>
          <a:xfrm>
            <a:off x="6324600" y="4400550"/>
            <a:ext cx="2438400" cy="30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低滲透</a:t>
            </a:r>
          </a:p>
        </p:txBody>
      </p:sp>
    </p:spTree>
    <p:extLst>
      <p:ext uri="{BB962C8B-B14F-4D97-AF65-F5344CB8AC3E}">
        <p14:creationId xmlns:p14="http://schemas.microsoft.com/office/powerpoint/2010/main" val="24227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407" y="239515"/>
            <a:ext cx="7002193" cy="4686815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zh-TW" altLang="en-US" sz="36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等滲透傳輸是什麼？</a:t>
            </a:r>
          </a:p>
          <a:p>
            <a:pPr marL="257175" lvl="1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胃底部的感覺細胞受到刺激，觸動腦內的滲透壓調節器。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滲透壓受器負責控制液體平衡。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§"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標準的等滲溶液為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275-310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毫滲莫耳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千克 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(milliosmoles/kg) 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"/>
              <a:defRPr/>
            </a:pP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4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4535" y="187931"/>
            <a:ext cx="6658865" cy="13932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sz="36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溶液直接進入胃部及十二指腸中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34819" name="Picture 4" descr="stom_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1714502"/>
            <a:ext cx="2518172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Freeform 5"/>
          <p:cNvSpPr>
            <a:spLocks/>
          </p:cNvSpPr>
          <p:nvPr/>
        </p:nvSpPr>
        <p:spPr bwMode="auto">
          <a:xfrm>
            <a:off x="3757613" y="1428750"/>
            <a:ext cx="1421606" cy="2505075"/>
          </a:xfrm>
          <a:custGeom>
            <a:avLst/>
            <a:gdLst>
              <a:gd name="T0" fmla="*/ 2147483647 w 1592"/>
              <a:gd name="T1" fmla="*/ 0 h 2104"/>
              <a:gd name="T2" fmla="*/ 2147483647 w 1592"/>
              <a:gd name="T3" fmla="*/ 2147483647 h 2104"/>
              <a:gd name="T4" fmla="*/ 2147483647 w 1592"/>
              <a:gd name="T5" fmla="*/ 2147483647 h 2104"/>
              <a:gd name="T6" fmla="*/ 2147483647 w 1592"/>
              <a:gd name="T7" fmla="*/ 2147483647 h 2104"/>
              <a:gd name="T8" fmla="*/ 2147483647 w 1592"/>
              <a:gd name="T9" fmla="*/ 2147483647 h 2104"/>
              <a:gd name="T10" fmla="*/ 2147483647 w 1592"/>
              <a:gd name="T11" fmla="*/ 2147483647 h 2104"/>
              <a:gd name="T12" fmla="*/ 2147483647 w 1592"/>
              <a:gd name="T13" fmla="*/ 2147483647 h 2104"/>
              <a:gd name="T14" fmla="*/ 2147483647 w 1592"/>
              <a:gd name="T15" fmla="*/ 2147483647 h 2104"/>
              <a:gd name="T16" fmla="*/ 2147483647 w 1592"/>
              <a:gd name="T17" fmla="*/ 2147483647 h 2104"/>
              <a:gd name="T18" fmla="*/ 2147483647 w 1592"/>
              <a:gd name="T19" fmla="*/ 2147483647 h 2104"/>
              <a:gd name="T20" fmla="*/ 2147483647 w 1592"/>
              <a:gd name="T21" fmla="*/ 2147483647 h 2104"/>
              <a:gd name="T22" fmla="*/ 2147483647 w 1592"/>
              <a:gd name="T23" fmla="*/ 2147483647 h 2104"/>
              <a:gd name="T24" fmla="*/ 2147483647 w 1592"/>
              <a:gd name="T25" fmla="*/ 2147483647 h 2104"/>
              <a:gd name="T26" fmla="*/ 2147483647 w 1592"/>
              <a:gd name="T27" fmla="*/ 2147483647 h 2104"/>
              <a:gd name="T28" fmla="*/ 2147483647 w 1592"/>
              <a:gd name="T29" fmla="*/ 2147483647 h 21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92" h="2104">
                <a:moveTo>
                  <a:pt x="816" y="0"/>
                </a:moveTo>
                <a:cubicBezTo>
                  <a:pt x="864" y="232"/>
                  <a:pt x="912" y="464"/>
                  <a:pt x="1008" y="624"/>
                </a:cubicBezTo>
                <a:cubicBezTo>
                  <a:pt x="1104" y="784"/>
                  <a:pt x="1328" y="856"/>
                  <a:pt x="1392" y="960"/>
                </a:cubicBezTo>
                <a:cubicBezTo>
                  <a:pt x="1456" y="1064"/>
                  <a:pt x="1432" y="1112"/>
                  <a:pt x="1392" y="1248"/>
                </a:cubicBezTo>
                <a:cubicBezTo>
                  <a:pt x="1352" y="1384"/>
                  <a:pt x="1240" y="1656"/>
                  <a:pt x="1152" y="1776"/>
                </a:cubicBezTo>
                <a:cubicBezTo>
                  <a:pt x="1064" y="1896"/>
                  <a:pt x="984" y="1952"/>
                  <a:pt x="864" y="1968"/>
                </a:cubicBezTo>
                <a:cubicBezTo>
                  <a:pt x="744" y="1984"/>
                  <a:pt x="568" y="1880"/>
                  <a:pt x="432" y="1872"/>
                </a:cubicBezTo>
                <a:cubicBezTo>
                  <a:pt x="296" y="1864"/>
                  <a:pt x="96" y="1896"/>
                  <a:pt x="48" y="1920"/>
                </a:cubicBezTo>
                <a:cubicBezTo>
                  <a:pt x="0" y="1944"/>
                  <a:pt x="72" y="2008"/>
                  <a:pt x="144" y="2016"/>
                </a:cubicBezTo>
                <a:cubicBezTo>
                  <a:pt x="216" y="2024"/>
                  <a:pt x="344" y="1960"/>
                  <a:pt x="480" y="1968"/>
                </a:cubicBezTo>
                <a:cubicBezTo>
                  <a:pt x="616" y="1976"/>
                  <a:pt x="840" y="2072"/>
                  <a:pt x="960" y="2064"/>
                </a:cubicBezTo>
                <a:cubicBezTo>
                  <a:pt x="1080" y="2056"/>
                  <a:pt x="1096" y="2104"/>
                  <a:pt x="1200" y="1920"/>
                </a:cubicBezTo>
                <a:cubicBezTo>
                  <a:pt x="1304" y="1736"/>
                  <a:pt x="1592" y="1168"/>
                  <a:pt x="1584" y="960"/>
                </a:cubicBezTo>
                <a:cubicBezTo>
                  <a:pt x="1576" y="752"/>
                  <a:pt x="1264" y="824"/>
                  <a:pt x="1152" y="672"/>
                </a:cubicBezTo>
                <a:cubicBezTo>
                  <a:pt x="1040" y="520"/>
                  <a:pt x="952" y="160"/>
                  <a:pt x="912" y="4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1" name="Freeform 7"/>
          <p:cNvSpPr>
            <a:spLocks/>
          </p:cNvSpPr>
          <p:nvPr/>
        </p:nvSpPr>
        <p:spPr bwMode="auto">
          <a:xfrm>
            <a:off x="3655815" y="3638550"/>
            <a:ext cx="298252" cy="434579"/>
          </a:xfrm>
          <a:custGeom>
            <a:avLst/>
            <a:gdLst>
              <a:gd name="T0" fmla="*/ 2147483647 w 334"/>
              <a:gd name="T1" fmla="*/ 2147483647 h 365"/>
              <a:gd name="T2" fmla="*/ 2147483647 w 334"/>
              <a:gd name="T3" fmla="*/ 0 h 365"/>
              <a:gd name="T4" fmla="*/ 2147483647 w 334"/>
              <a:gd name="T5" fmla="*/ 2147483647 h 365"/>
              <a:gd name="T6" fmla="*/ 2147483647 w 334"/>
              <a:gd name="T7" fmla="*/ 2147483647 h 365"/>
              <a:gd name="T8" fmla="*/ 2147483647 w 334"/>
              <a:gd name="T9" fmla="*/ 2147483647 h 365"/>
              <a:gd name="T10" fmla="*/ 2147483647 w 334"/>
              <a:gd name="T11" fmla="*/ 2147483647 h 365"/>
              <a:gd name="T12" fmla="*/ 2147483647 w 334"/>
              <a:gd name="T13" fmla="*/ 2147483647 h 365"/>
              <a:gd name="T14" fmla="*/ 2147483647 w 334"/>
              <a:gd name="T15" fmla="*/ 2147483647 h 365"/>
              <a:gd name="T16" fmla="*/ 2147483647 w 334"/>
              <a:gd name="T17" fmla="*/ 2147483647 h 365"/>
              <a:gd name="T18" fmla="*/ 2147483647 w 334"/>
              <a:gd name="T19" fmla="*/ 2147483647 h 365"/>
              <a:gd name="T20" fmla="*/ 2147483647 w 334"/>
              <a:gd name="T21" fmla="*/ 2147483647 h 365"/>
              <a:gd name="T22" fmla="*/ 2147483647 w 334"/>
              <a:gd name="T23" fmla="*/ 2147483647 h 365"/>
              <a:gd name="T24" fmla="*/ 2147483647 w 334"/>
              <a:gd name="T25" fmla="*/ 2147483647 h 365"/>
              <a:gd name="T26" fmla="*/ 2147483647 w 334"/>
              <a:gd name="T27" fmla="*/ 2147483647 h 365"/>
              <a:gd name="T28" fmla="*/ 2147483647 w 334"/>
              <a:gd name="T29" fmla="*/ 2147483647 h 365"/>
              <a:gd name="T30" fmla="*/ 2147483647 w 334"/>
              <a:gd name="T31" fmla="*/ 2147483647 h 365"/>
              <a:gd name="T32" fmla="*/ 2147483647 w 334"/>
              <a:gd name="T33" fmla="*/ 2147483647 h 365"/>
              <a:gd name="T34" fmla="*/ 2147483647 w 334"/>
              <a:gd name="T35" fmla="*/ 2147483647 h 365"/>
              <a:gd name="T36" fmla="*/ 2147483647 w 334"/>
              <a:gd name="T37" fmla="*/ 2147483647 h 365"/>
              <a:gd name="T38" fmla="*/ 2147483647 w 334"/>
              <a:gd name="T39" fmla="*/ 2147483647 h 365"/>
              <a:gd name="T40" fmla="*/ 2147483647 w 334"/>
              <a:gd name="T41" fmla="*/ 214748364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34" h="365">
                <a:moveTo>
                  <a:pt x="254" y="28"/>
                </a:moveTo>
                <a:cubicBezTo>
                  <a:pt x="233" y="21"/>
                  <a:pt x="215" y="7"/>
                  <a:pt x="194" y="0"/>
                </a:cubicBezTo>
                <a:cubicBezTo>
                  <a:pt x="170" y="2"/>
                  <a:pt x="145" y="0"/>
                  <a:pt x="122" y="8"/>
                </a:cubicBezTo>
                <a:cubicBezTo>
                  <a:pt x="113" y="11"/>
                  <a:pt x="98" y="24"/>
                  <a:pt x="98" y="24"/>
                </a:cubicBezTo>
                <a:cubicBezTo>
                  <a:pt x="100" y="39"/>
                  <a:pt x="108" y="83"/>
                  <a:pt x="98" y="96"/>
                </a:cubicBezTo>
                <a:cubicBezTo>
                  <a:pt x="91" y="105"/>
                  <a:pt x="66" y="104"/>
                  <a:pt x="66" y="104"/>
                </a:cubicBezTo>
                <a:cubicBezTo>
                  <a:pt x="58" y="109"/>
                  <a:pt x="50" y="115"/>
                  <a:pt x="42" y="120"/>
                </a:cubicBezTo>
                <a:cubicBezTo>
                  <a:pt x="38" y="123"/>
                  <a:pt x="30" y="128"/>
                  <a:pt x="30" y="128"/>
                </a:cubicBezTo>
                <a:cubicBezTo>
                  <a:pt x="0" y="173"/>
                  <a:pt x="78" y="178"/>
                  <a:pt x="102" y="180"/>
                </a:cubicBezTo>
                <a:cubicBezTo>
                  <a:pt x="93" y="215"/>
                  <a:pt x="88" y="242"/>
                  <a:pt x="62" y="268"/>
                </a:cubicBezTo>
                <a:cubicBezTo>
                  <a:pt x="55" y="289"/>
                  <a:pt x="48" y="331"/>
                  <a:pt x="70" y="348"/>
                </a:cubicBezTo>
                <a:cubicBezTo>
                  <a:pt x="81" y="356"/>
                  <a:pt x="95" y="357"/>
                  <a:pt x="106" y="364"/>
                </a:cubicBezTo>
                <a:cubicBezTo>
                  <a:pt x="126" y="363"/>
                  <a:pt x="147" y="365"/>
                  <a:pt x="166" y="360"/>
                </a:cubicBezTo>
                <a:cubicBezTo>
                  <a:pt x="171" y="359"/>
                  <a:pt x="157" y="356"/>
                  <a:pt x="154" y="352"/>
                </a:cubicBezTo>
                <a:cubicBezTo>
                  <a:pt x="132" y="324"/>
                  <a:pt x="172" y="355"/>
                  <a:pt x="138" y="332"/>
                </a:cubicBezTo>
                <a:cubicBezTo>
                  <a:pt x="135" y="318"/>
                  <a:pt x="126" y="292"/>
                  <a:pt x="126" y="292"/>
                </a:cubicBezTo>
                <a:cubicBezTo>
                  <a:pt x="135" y="258"/>
                  <a:pt x="138" y="264"/>
                  <a:pt x="178" y="260"/>
                </a:cubicBezTo>
                <a:cubicBezTo>
                  <a:pt x="183" y="245"/>
                  <a:pt x="180" y="227"/>
                  <a:pt x="186" y="212"/>
                </a:cubicBezTo>
                <a:cubicBezTo>
                  <a:pt x="190" y="203"/>
                  <a:pt x="204" y="206"/>
                  <a:pt x="214" y="204"/>
                </a:cubicBezTo>
                <a:cubicBezTo>
                  <a:pt x="226" y="202"/>
                  <a:pt x="238" y="197"/>
                  <a:pt x="250" y="196"/>
                </a:cubicBezTo>
                <a:cubicBezTo>
                  <a:pt x="334" y="188"/>
                  <a:pt x="326" y="218"/>
                  <a:pt x="32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2" name="AutoShape 8"/>
          <p:cNvSpPr>
            <a:spLocks noChangeArrowheads="1"/>
          </p:cNvSpPr>
          <p:nvPr/>
        </p:nvSpPr>
        <p:spPr bwMode="auto">
          <a:xfrm>
            <a:off x="3714750" y="4286250"/>
            <a:ext cx="85725" cy="114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3" name="AutoShape 9"/>
          <p:cNvSpPr>
            <a:spLocks noChangeArrowheads="1"/>
          </p:cNvSpPr>
          <p:nvPr/>
        </p:nvSpPr>
        <p:spPr bwMode="auto">
          <a:xfrm>
            <a:off x="3843338" y="4171950"/>
            <a:ext cx="85725" cy="114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4" name="AutoShape 10"/>
          <p:cNvSpPr>
            <a:spLocks noChangeArrowheads="1"/>
          </p:cNvSpPr>
          <p:nvPr/>
        </p:nvSpPr>
        <p:spPr bwMode="auto">
          <a:xfrm>
            <a:off x="3586163" y="3886200"/>
            <a:ext cx="85725" cy="114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5" name="AutoShape 11"/>
          <p:cNvSpPr>
            <a:spLocks noChangeArrowheads="1"/>
          </p:cNvSpPr>
          <p:nvPr/>
        </p:nvSpPr>
        <p:spPr bwMode="auto">
          <a:xfrm>
            <a:off x="3757613" y="4000500"/>
            <a:ext cx="85725" cy="114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6" name="AutoShape 12"/>
          <p:cNvSpPr>
            <a:spLocks noChangeArrowheads="1"/>
          </p:cNvSpPr>
          <p:nvPr/>
        </p:nvSpPr>
        <p:spPr bwMode="auto">
          <a:xfrm>
            <a:off x="3629025" y="4057650"/>
            <a:ext cx="85725" cy="114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1219200" y="3771901"/>
            <a:ext cx="1852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十二指腸感應器</a:t>
            </a: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 flipV="1">
            <a:off x="2943225" y="3943350"/>
            <a:ext cx="685800" cy="57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charset="0"/>
              <a:ea typeface="ＭＳ Ｐゴシック" charset="0"/>
              <a:cs typeface="+mn-cs"/>
            </a:endParaRPr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2943225" y="4000500"/>
            <a:ext cx="814388" cy="342900"/>
          </a:xfrm>
          <a:prstGeom prst="line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自訂 3">
      <a:dk1>
        <a:srgbClr val="000000"/>
      </a:dk1>
      <a:lt1>
        <a:srgbClr val="FFFFFF"/>
      </a:lt1>
      <a:dk2>
        <a:srgbClr val="232323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新細明體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eme1">
      <a:majorFont>
        <a:latin typeface="Trebuchet MS"/>
        <a:ea typeface="Microsoft JhengHei"/>
        <a:cs typeface=""/>
      </a:majorFont>
      <a:minorFont>
        <a:latin typeface="Trebuchet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">
      <a:dk1>
        <a:srgbClr val="CCCCCC"/>
      </a:dk1>
      <a:lt1>
        <a:srgbClr val="FFFFFF"/>
      </a:lt1>
      <a:dk2>
        <a:srgbClr val="66CCFF"/>
      </a:dk2>
      <a:lt2>
        <a:srgbClr val="E6E6E6"/>
      </a:lt2>
      <a:accent1>
        <a:srgbClr val="4C4C4C"/>
      </a:accent1>
      <a:accent2>
        <a:srgbClr val="CCCCCC"/>
      </a:accent2>
      <a:accent3>
        <a:srgbClr val="FFFFFF"/>
      </a:accent3>
      <a:accent4>
        <a:srgbClr val="AEAEAE"/>
      </a:accent4>
      <a:accent5>
        <a:srgbClr val="B2B2B2"/>
      </a:accent5>
      <a:accent6>
        <a:srgbClr val="B9B9B9"/>
      </a:accent6>
      <a:hlink>
        <a:srgbClr val="66FFFF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9202</TotalTime>
  <Words>957</Words>
  <Application>Microsoft Office PowerPoint</Application>
  <PresentationFormat>如螢幕大小 (16:9)</PresentationFormat>
  <Paragraphs>167</Paragraphs>
  <Slides>27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27</vt:i4>
      </vt:variant>
    </vt:vector>
  </HeadingPairs>
  <TitlesOfParts>
    <vt:vector size="52" baseType="lpstr">
      <vt:lpstr>Meiryo UI</vt:lpstr>
      <vt:lpstr>MS PGothic</vt:lpstr>
      <vt:lpstr>MS PGothic</vt:lpstr>
      <vt:lpstr>SimSun</vt:lpstr>
      <vt:lpstr>微軟正黑體</vt:lpstr>
      <vt:lpstr>微軟正黑體</vt:lpstr>
      <vt:lpstr>PMingLiU</vt:lpstr>
      <vt:lpstr>PMingLiU</vt:lpstr>
      <vt:lpstr>標楷體</vt:lpstr>
      <vt:lpstr>Arial</vt:lpstr>
      <vt:lpstr>Calibri</vt:lpstr>
      <vt:lpstr>Franklin Gothic Book</vt:lpstr>
      <vt:lpstr>Franklin Gothic Medium</vt:lpstr>
      <vt:lpstr>Garamond</vt:lpstr>
      <vt:lpstr>Gill Sans MT</vt:lpstr>
      <vt:lpstr>Times New Roman</vt:lpstr>
      <vt:lpstr>Trebuchet MS</vt:lpstr>
      <vt:lpstr>Wingdings</vt:lpstr>
      <vt:lpstr>Wingdings 2</vt:lpstr>
      <vt:lpstr>Ripple</vt:lpstr>
      <vt:lpstr>Technic</vt:lpstr>
      <vt:lpstr>Theme1</vt:lpstr>
      <vt:lpstr>2_Custom Design</vt:lpstr>
      <vt:lpstr>Custom Design</vt:lpstr>
      <vt:lpstr>1_Default Design</vt:lpstr>
      <vt:lpstr>PowerPoint 簡報</vt:lpstr>
      <vt:lpstr>當年邁時，我們需要更多的營養</vt:lpstr>
      <vt:lpstr>維生素不像人一樣會排隊</vt:lpstr>
      <vt:lpstr>每個載體的容量有限</vt:lpstr>
      <vt:lpstr>維生素與礦物質是如何吸收的？</vt:lpstr>
      <vt:lpstr>什麼是「等滲透」？</vt:lpstr>
      <vt:lpstr>PowerPoint 簡報</vt:lpstr>
      <vt:lpstr>PowerPoint 簡報</vt:lpstr>
      <vt:lpstr>溶液直接進入胃部及十二指腸中</vt:lpstr>
      <vt:lpstr>PowerPoint 簡報</vt:lpstr>
      <vt:lpstr>PowerPoint 簡報</vt:lpstr>
      <vt:lpstr>愛尚它®的優勢#1</vt:lpstr>
      <vt:lpstr>糖分對胃排空速率影響非常大</vt:lpstr>
      <vt:lpstr>胃排空的研究顯示…</vt:lpstr>
      <vt:lpstr>脂溶性營養素怎麼辦？ </vt:lpstr>
      <vt:lpstr>脂溶性營養素怎麼辦？ </vt:lpstr>
      <vt:lpstr>PowerPoint 簡報</vt:lpstr>
      <vt:lpstr>愛尚它®的科學原理單頁說明  下載 &gt; 支援資料 &gt; 健康與營養  &gt; 8.愛尚它®的科學原理單頁說明</vt:lpstr>
      <vt:lpstr>愛尚它®的優勢#2</vt:lpstr>
      <vt:lpstr>當愛尚它®綜合維生素 遇到濃度的酸液</vt:lpstr>
      <vt:lpstr>PowerPoint 簡報</vt:lpstr>
      <vt:lpstr>PowerPoint 簡報</vt:lpstr>
      <vt:lpstr>PowerPoint 簡報</vt:lpstr>
      <vt:lpstr>PowerPoint 簡報</vt:lpstr>
      <vt:lpstr>為什麼等滲透壓傳輸很重要</vt:lpstr>
      <vt:lpstr>多快才算得上快？</vt:lpstr>
      <vt:lpstr>善用高品質高效營養品 幫助自己與家人更健康!!</vt:lpstr>
    </vt:vector>
  </TitlesOfParts>
  <Company>Market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RESVERATROL</dc:title>
  <dc:creator>Finnegan Tsai</dc:creator>
  <cp:lastModifiedBy>Charlie Shen</cp:lastModifiedBy>
  <cp:revision>380</cp:revision>
  <cp:lastPrinted>2017-03-28T20:11:41Z</cp:lastPrinted>
  <dcterms:created xsi:type="dcterms:W3CDTF">2007-07-16T14:32:12Z</dcterms:created>
  <dcterms:modified xsi:type="dcterms:W3CDTF">2018-11-12T02:10:10Z</dcterms:modified>
</cp:coreProperties>
</file>